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12" r:id="rId2"/>
    <p:sldMasterId id="2147483725" r:id="rId3"/>
    <p:sldMasterId id="2147483777" r:id="rId4"/>
    <p:sldMasterId id="2147483829" r:id="rId5"/>
    <p:sldMasterId id="2147483867" r:id="rId6"/>
  </p:sldMasterIdLst>
  <p:notesMasterIdLst>
    <p:notesMasterId r:id="rId22"/>
  </p:notesMasterIdLst>
  <p:sldIdLst>
    <p:sldId id="280" r:id="rId7"/>
    <p:sldId id="284" r:id="rId8"/>
    <p:sldId id="289" r:id="rId9"/>
    <p:sldId id="257" r:id="rId10"/>
    <p:sldId id="258" r:id="rId11"/>
    <p:sldId id="274" r:id="rId12"/>
    <p:sldId id="260" r:id="rId13"/>
    <p:sldId id="270" r:id="rId14"/>
    <p:sldId id="273" r:id="rId15"/>
    <p:sldId id="292" r:id="rId16"/>
    <p:sldId id="288" r:id="rId17"/>
    <p:sldId id="283" r:id="rId18"/>
    <p:sldId id="286" r:id="rId19"/>
    <p:sldId id="261" r:id="rId20"/>
    <p:sldId id="293" r:id="rId21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F6A8E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976" autoAdjust="0"/>
    <p:restoredTop sz="94676" autoAdjust="0"/>
  </p:normalViewPr>
  <p:slideViewPr>
    <p:cSldViewPr>
      <p:cViewPr>
        <p:scale>
          <a:sx n="130" d="100"/>
          <a:sy n="130" d="100"/>
        </p:scale>
        <p:origin x="-990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598840246139219"/>
          <c:y val="7.3911873626732599E-2"/>
          <c:w val="0.73277275467416203"/>
          <c:h val="0.67799845093718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Митякинского сельского поселения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#,##0.00">
                  <c:v>11034</c:v>
                </c:pt>
                <c:pt idx="1">
                  <c:v>7044.7</c:v>
                </c:pt>
                <c:pt idx="2">
                  <c:v>6020.5</c:v>
                </c:pt>
                <c:pt idx="3">
                  <c:v>5983.7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409984"/>
        <c:axId val="88861696"/>
      </c:barChart>
      <c:catAx>
        <c:axId val="88409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88616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8861696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840998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1943573667711599"/>
          <c:y val="0.86804123711340209"/>
          <c:w val="0.63845350052246608"/>
          <c:h val="6.5979381443298971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налоговых доходов бюджета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 </a:t>
            </a:r>
            <a:r>
              <a:rPr lang="ru-RU" dirty="0" smtClean="0"/>
              <a:t>2017 </a:t>
            </a:r>
            <a:r>
              <a:rPr lang="ru-RU" dirty="0"/>
              <a:t>г.</a:t>
            </a:r>
          </a:p>
        </c:rich>
      </c:tx>
      <c:layout/>
      <c:overlay val="0"/>
      <c:spPr>
        <a:noFill/>
        <a:ln w="24848">
          <a:noFill/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доходов бюджета Митякинского сельского поселения 2017 г.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Лист1!$A$2:$A$6</c:f>
              <c:strCache>
                <c:ptCount val="5"/>
                <c:pt idx="0">
                  <c:v>налоги на совокупный доход 1,02 %</c:v>
                </c:pt>
                <c:pt idx="1">
                  <c:v>НДФЛ 9,79 %</c:v>
                </c:pt>
                <c:pt idx="2">
                  <c:v>налоги на имущество 20,23 %</c:v>
                </c:pt>
                <c:pt idx="3">
                  <c:v>неналоговые 2,1 %</c:v>
                </c:pt>
                <c:pt idx="4">
                  <c:v>государственная пошлина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1.02</c:v>
                </c:pt>
                <c:pt idx="1">
                  <c:v>9.7899999999999991</c:v>
                </c:pt>
                <c:pt idx="2">
                  <c:v>20.23</c:v>
                </c:pt>
                <c:pt idx="3">
                  <c:v>2.1</c:v>
                </c:pt>
                <c:pt idx="4">
                  <c:v>1.01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4848">
          <a:noFill/>
        </a:ln>
      </c:spPr>
    </c:plotArea>
    <c:legend>
      <c:legendPos val="r"/>
      <c:layout>
        <c:manualLayout>
          <c:xMode val="edge"/>
          <c:yMode val="edge"/>
          <c:x val="0.61555776348145752"/>
          <c:y val="0.14109343932236174"/>
          <c:w val="0.37803468208092483"/>
          <c:h val="0.80599647266313934"/>
        </c:manualLayout>
      </c:layout>
      <c:overlay val="0"/>
      <c:txPr>
        <a:bodyPr/>
        <a:lstStyle/>
        <a:p>
          <a:pPr>
            <a:defRPr sz="137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6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78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4532.8</c:v>
                </c:pt>
                <c:pt idx="1">
                  <c:v>4638.5</c:v>
                </c:pt>
                <c:pt idx="2">
                  <c:v>3595.9</c:v>
                </c:pt>
                <c:pt idx="3">
                  <c:v>3541.2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gapDepth val="201"/>
        <c:shape val="box"/>
        <c:axId val="88336640"/>
        <c:axId val="88344448"/>
        <c:axId val="0"/>
      </c:bar3DChart>
      <c:catAx>
        <c:axId val="8833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88344448"/>
        <c:crosses val="autoZero"/>
        <c:auto val="1"/>
        <c:lblAlgn val="ctr"/>
        <c:lblOffset val="100"/>
        <c:noMultiLvlLbl val="0"/>
      </c:catAx>
      <c:valAx>
        <c:axId val="88344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88336640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059E-2"/>
          <c:y val="0.92241379310344829"/>
          <c:w val="0.89976415094339623"/>
          <c:h val="7.3275862068965511E-2"/>
        </c:manualLayout>
      </c:layout>
      <c:overlay val="0"/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  <c:perspective val="20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398184601924773E-2"/>
          <c:y val="0.18922616196568379"/>
          <c:w val="0.94860181539808752"/>
          <c:h val="0.7224539712524564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25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10 828,8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299540682414699E-2"/>
                  <c:y val="-1.6757529295516587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044,7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709530135915588E-2"/>
                  <c:y val="-3.516214796097540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6 020,5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5 983,7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10828.8</c:v>
                </c:pt>
                <c:pt idx="1">
                  <c:v>7044.7</c:v>
                </c:pt>
                <c:pt idx="2">
                  <c:v>6020.5</c:v>
                </c:pt>
                <c:pt idx="3">
                  <c:v>5983.7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8860160"/>
        <c:axId val="88997248"/>
        <c:axId val="0"/>
      </c:bar3DChart>
      <c:catAx>
        <c:axId val="8886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8997248"/>
        <c:crosses val="autoZero"/>
        <c:auto val="1"/>
        <c:lblAlgn val="ctr"/>
        <c:lblOffset val="100"/>
        <c:noMultiLvlLbl val="0"/>
      </c:catAx>
      <c:valAx>
        <c:axId val="88997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71"/>
            </c:manualLayout>
          </c:layout>
          <c:overlay val="0"/>
          <c:spPr>
            <a:noFill/>
            <a:ln w="25401">
              <a:noFill/>
            </a:ln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8860160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4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8389437253847"/>
          <c:y val="2.7218745018017611E-2"/>
          <c:w val="0.56654341350486404"/>
          <c:h val="0.6189309735522116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бюджетных ассигнований, тыс.рублей</c:v>
                </c:pt>
              </c:strCache>
            </c:strRef>
          </c:tx>
          <c:invertIfNegative val="0"/>
          <c:dLbls>
            <c:spPr>
              <a:gradFill rotWithShape="1">
                <a:gsLst>
                  <a:gs pos="0">
                    <a:schemeClr val="accent1">
                      <a:tint val="1000"/>
                      <a:satMod val="255000"/>
                    </a:schemeClr>
                  </a:gs>
                  <a:gs pos="55000">
                    <a:schemeClr val="accent1">
                      <a:tint val="12000"/>
                      <a:satMod val="255000"/>
                    </a:schemeClr>
                  </a:gs>
                  <a:gs pos="100000">
                    <a:schemeClr val="accent1">
                      <a:tint val="45000"/>
                      <a:satMod val="250000"/>
                    </a:schemeClr>
                  </a:gs>
                </a:gsLst>
                <a:path path="circle">
                  <a:fillToRect l="-40000" t="-90000" r="140000" b="190000"/>
                </a:path>
              </a:gradFill>
              <a:ln w="9672" cap="flat" cmpd="sng" algn="ctr">
                <a:solidFill>
                  <a:schemeClr val="accent1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c:spPr>
            <c:txPr>
              <a:bodyPr/>
              <a:lstStyle/>
              <a:p>
                <a: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 (муниципальные программы)</c:v>
                </c:pt>
                <c:pt idx="1">
                  <c:v>2017 год (муниципальные программы)</c:v>
                </c:pt>
                <c:pt idx="2">
                  <c:v>2018 год (муниципальные программы)</c:v>
                </c:pt>
                <c:pt idx="3">
                  <c:v>2019 год (муниципальные программы)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5344.1</c:v>
                </c:pt>
                <c:pt idx="1">
                  <c:v>1812.9</c:v>
                </c:pt>
                <c:pt idx="2">
                  <c:v>1124</c:v>
                </c:pt>
                <c:pt idx="3">
                  <c:v>1124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5466752"/>
        <c:axId val="88334720"/>
        <c:axId val="0"/>
      </c:bar3DChart>
      <c:catAx>
        <c:axId val="45466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22"/>
            </a:pPr>
            <a:endParaRPr lang="ru-RU"/>
          </a:p>
        </c:txPr>
        <c:crossAx val="88334720"/>
        <c:crosses val="autoZero"/>
        <c:auto val="1"/>
        <c:lblAlgn val="ctr"/>
        <c:lblOffset val="100"/>
        <c:noMultiLvlLbl val="0"/>
      </c:catAx>
      <c:valAx>
        <c:axId val="88334720"/>
        <c:scaling>
          <c:orientation val="minMax"/>
          <c:max val="4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466752"/>
        <c:crosses val="autoZero"/>
        <c:crossBetween val="between"/>
        <c:majorUnit val="5000"/>
      </c:valAx>
      <c:spPr>
        <a:noFill/>
        <a:ln w="25791">
          <a:noFill/>
        </a:ln>
      </c:spPr>
    </c:plotArea>
    <c:legend>
      <c:legendPos val="r"/>
      <c:layout>
        <c:manualLayout>
          <c:xMode val="edge"/>
          <c:yMode val="edge"/>
          <c:x val="0.71968854282536154"/>
          <c:y val="7.178631051752922E-2"/>
          <c:w val="0.27030033370411566"/>
          <c:h val="0.14858096828046743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8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30"/>
      <c:depthPercent val="110"/>
      <c:rAngAx val="1"/>
    </c:view3D>
    <c:floor>
      <c:thickness val="0"/>
      <c:spPr>
        <a:solidFill>
          <a:srgbClr val="4F81BD">
            <a:alpha val="38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896131039176904E-2"/>
          <c:y val="3.7463027457496897E-2"/>
          <c:w val="0.71675332205151865"/>
          <c:h val="0.870283736589654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131778339028375E-2"/>
                  <c:y val="-0.39604884000351748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2 166,9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0218640122814835E-2"/>
                  <c:y val="-0.30281761093000781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400" dirty="0"/>
                      <a:t>1 331,2</a:t>
                    </a:r>
                  </a:p>
                </c:rich>
              </c:tx>
              <c:numFmt formatCode="#,##0.0" sourceLinked="0"/>
              <c:spPr>
                <a:noFill/>
                <a:ln w="25432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170504630317436E-2"/>
                  <c:y val="-0.24396890649987782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968008715891643E-2"/>
                  <c:y val="-0.2122205179804868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32">
                <a:noFill/>
              </a:ln>
            </c:spPr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2166.9</c:v>
                </c:pt>
                <c:pt idx="1">
                  <c:v>1331.2</c:v>
                </c:pt>
                <c:pt idx="2">
                  <c:v>1100</c:v>
                </c:pt>
                <c:pt idx="3">
                  <c:v>1100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757760"/>
        <c:axId val="86759296"/>
        <c:axId val="0"/>
      </c:bar3DChart>
      <c:catAx>
        <c:axId val="8675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6759296"/>
        <c:crosses val="autoZero"/>
        <c:auto val="1"/>
        <c:lblAlgn val="ctr"/>
        <c:lblOffset val="100"/>
        <c:noMultiLvlLbl val="0"/>
      </c:catAx>
      <c:valAx>
        <c:axId val="86759296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75000"/>
                </a:prst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6757760"/>
        <c:crosses val="autoZero"/>
        <c:crossBetween val="between"/>
      </c:valAx>
      <c:spPr>
        <a:noFill/>
        <a:ln w="2543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2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32613" custScaleY="175724" custLinFactNeighborX="52162" custLinFactNeighborY="6354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021823" y="369208"/>
          <a:ext cx="2705268" cy="136147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362191" y="369208"/>
        <a:ext cx="2364900" cy="1361473"/>
      </dsp:txXfrm>
    </dsp:sp>
    <dsp:sp modelId="{FD6EA99A-9C4C-49E8-9EC6-C2CB263A9E55}">
      <dsp:nvSpPr>
        <dsp:cNvPr id="0" name=""/>
        <dsp:cNvSpPr/>
      </dsp:nvSpPr>
      <dsp:spPr>
        <a:xfrm>
          <a:off x="599832" y="1691230"/>
          <a:ext cx="3166964" cy="239243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0.29915</cdr:x>
      <cdr:y>0.1625</cdr:y>
    </cdr:from>
    <cdr:to>
      <cdr:x>0.37607</cdr:x>
      <cdr:y>0.22387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20280" y="936104"/>
          <a:ext cx="648072" cy="353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0.2043</cdr:x>
      <cdr:y>0.07246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368152" cy="3078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alpha val="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тыс. рублей</a:t>
          </a:r>
          <a:endParaRPr lang="ru-RU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11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7F84A0-9B69-4310-89C1-F77A291885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13.01.2017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13.01.2017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13.01.2017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13.01.2017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13.01.2017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Митякинского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сельского поселения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Тарасовского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района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2017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 </a:t>
            </a:r>
            <a:endParaRPr lang="ru-RU" sz="3100" b="1" dirty="0" smtClean="0">
              <a:solidFill>
                <a:srgbClr val="4433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плановый период 2018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2019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годов</a:t>
            </a:r>
          </a:p>
        </p:txBody>
      </p:sp>
      <p:pic>
        <p:nvPicPr>
          <p:cNvPr id="118786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052513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9144000" cy="7191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2017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418950"/>
              </p:ext>
            </p:extLst>
          </p:nvPr>
        </p:nvGraphicFramePr>
        <p:xfrm>
          <a:off x="611560" y="2492896"/>
          <a:ext cx="7600950" cy="2247903"/>
        </p:xfrm>
        <a:graphic>
          <a:graphicData uri="http://schemas.openxmlformats.org/drawingml/2006/table">
            <a:tbl>
              <a:tblPr/>
              <a:tblGrid>
                <a:gridCol w="4019550"/>
                <a:gridCol w="1160462"/>
                <a:gridCol w="1262063"/>
                <a:gridCol w="115887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Митякинского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1 812,9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1 124,0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1 124,0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«Информационное общество»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качествен­ными жилищно-комму­нальными услугами насе­ления 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Митякинского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культуры»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1 331,2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«Муниципальная политика»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701396916"/>
              </p:ext>
            </p:extLst>
          </p:nvPr>
        </p:nvGraphicFramePr>
        <p:xfrm>
          <a:off x="-15793" y="2204178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2017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2018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851275" y="3357563"/>
            <a:ext cx="1203325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17 168,1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25 514,0</a:t>
            </a:r>
            <a:endParaRPr lang="ru-RU" dirty="0"/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28 114,3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107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847519-68D9-47C4-939D-136E4F1C6F4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31077" name="AutoShape 8"/>
          <p:cNvSpPr>
            <a:spLocks noChangeArrowheads="1"/>
          </p:cNvSpPr>
          <p:nvPr/>
        </p:nvSpPr>
        <p:spPr bwMode="auto">
          <a:xfrm>
            <a:off x="2174191" y="2842422"/>
            <a:ext cx="2305050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Обеспечение качествен</a:t>
            </a:r>
          </a:p>
          <a:p>
            <a:pPr algn="ctr"/>
            <a:r>
              <a:rPr lang="ru-RU" sz="1200" b="1" dirty="0" err="1"/>
              <a:t>ными</a:t>
            </a:r>
            <a:r>
              <a:rPr lang="ru-RU" sz="1200" b="1" dirty="0"/>
              <a:t> жилищно-</a:t>
            </a:r>
            <a:r>
              <a:rPr lang="ru-RU" sz="1200" b="1" dirty="0" err="1"/>
              <a:t>коммуналь</a:t>
            </a:r>
            <a:endParaRPr lang="ru-RU" sz="1200" b="1" dirty="0"/>
          </a:p>
          <a:p>
            <a:pPr algn="ctr"/>
            <a:r>
              <a:rPr lang="ru-RU" sz="1200" b="1" dirty="0" err="1"/>
              <a:t>Ными</a:t>
            </a:r>
            <a:r>
              <a:rPr lang="ru-RU" sz="1200" b="1" dirty="0"/>
              <a:t>  услугами населения</a:t>
            </a:r>
          </a:p>
          <a:p>
            <a:pPr algn="ctr"/>
            <a:r>
              <a:rPr lang="ru-RU" sz="1200" b="1" dirty="0"/>
              <a:t> </a:t>
            </a:r>
            <a:r>
              <a:rPr lang="ru-RU" sz="1200" b="1" dirty="0" smtClean="0"/>
              <a:t>Митякинского </a:t>
            </a:r>
            <a:r>
              <a:rPr lang="ru-RU" sz="1200" b="1" dirty="0"/>
              <a:t>сельского</a:t>
            </a:r>
          </a:p>
          <a:p>
            <a:pPr algn="ctr"/>
            <a:r>
              <a:rPr lang="ru-RU" sz="1200" b="1" dirty="0"/>
              <a:t> поселения</a:t>
            </a:r>
            <a:r>
              <a:rPr lang="ru-RU" b="1" dirty="0"/>
              <a:t> </a:t>
            </a:r>
            <a:r>
              <a:rPr lang="ru-RU" sz="1200" b="1" dirty="0" smtClean="0"/>
              <a:t>0,34%</a:t>
            </a:r>
            <a:endParaRPr lang="ru-RU" sz="1200" b="1" dirty="0"/>
          </a:p>
        </p:txBody>
      </p:sp>
      <p:sp>
        <p:nvSpPr>
          <p:cNvPr id="131081" name="AutoShape 12"/>
          <p:cNvSpPr>
            <a:spLocks noChangeArrowheads="1"/>
          </p:cNvSpPr>
          <p:nvPr/>
        </p:nvSpPr>
        <p:spPr bwMode="auto">
          <a:xfrm>
            <a:off x="6084168" y="2852936"/>
            <a:ext cx="2376487" cy="1142011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Муниципальная политика</a:t>
            </a:r>
          </a:p>
          <a:p>
            <a:pPr algn="ctr"/>
            <a:r>
              <a:rPr lang="ru-RU" sz="1200" b="1" dirty="0" smtClean="0"/>
              <a:t>0,06% </a:t>
            </a:r>
            <a:endParaRPr lang="ru-RU" sz="1200" b="1" dirty="0"/>
          </a:p>
        </p:txBody>
      </p:sp>
      <p:sp>
        <p:nvSpPr>
          <p:cNvPr id="131082" name="AutoShape 13"/>
          <p:cNvSpPr>
            <a:spLocks noChangeArrowheads="1"/>
          </p:cNvSpPr>
          <p:nvPr/>
        </p:nvSpPr>
        <p:spPr bwMode="auto">
          <a:xfrm>
            <a:off x="5076056" y="4869160"/>
            <a:ext cx="2383825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smtClean="0"/>
              <a:t>Информационное общество</a:t>
            </a:r>
            <a:endParaRPr lang="ru-RU" b="1" dirty="0"/>
          </a:p>
          <a:p>
            <a:pPr algn="ctr"/>
            <a:r>
              <a:rPr lang="ru-RU" sz="1200" b="1" dirty="0" smtClean="0"/>
              <a:t>6,4%</a:t>
            </a:r>
            <a:endParaRPr lang="ru-RU" sz="1200" b="1" dirty="0"/>
          </a:p>
        </p:txBody>
      </p:sp>
      <p:sp>
        <p:nvSpPr>
          <p:cNvPr id="131083" name="AutoShape 14"/>
          <p:cNvSpPr>
            <a:spLocks noChangeArrowheads="1"/>
          </p:cNvSpPr>
          <p:nvPr/>
        </p:nvSpPr>
        <p:spPr bwMode="auto">
          <a:xfrm>
            <a:off x="1331640" y="4843098"/>
            <a:ext cx="2016125" cy="11858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Развитие культуры</a:t>
            </a:r>
          </a:p>
          <a:p>
            <a:pPr algn="ctr"/>
            <a:r>
              <a:rPr lang="ru-RU" sz="1200" b="1" dirty="0"/>
              <a:t> </a:t>
            </a:r>
          </a:p>
          <a:p>
            <a:pPr algn="ctr"/>
            <a:r>
              <a:rPr lang="ru-RU" sz="1200" b="1" dirty="0" smtClean="0"/>
              <a:t>18,9%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31085" name="AutoShape 16"/>
          <p:cNvSpPr>
            <a:spLocks noChangeArrowheads="1"/>
          </p:cNvSpPr>
          <p:nvPr/>
        </p:nvSpPr>
        <p:spPr bwMode="auto">
          <a:xfrm>
            <a:off x="250825" y="333375"/>
            <a:ext cx="8497888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Доля муниципальных программ в общем объеме расходов,</a:t>
            </a:r>
          </a:p>
          <a:p>
            <a:pPr algn="ctr"/>
            <a:r>
              <a:rPr lang="ru-RU" b="1" dirty="0"/>
              <a:t>запланированных на реализацию муниципальных программ</a:t>
            </a:r>
          </a:p>
          <a:p>
            <a:pPr algn="ctr"/>
            <a:r>
              <a:rPr lang="ru-RU" b="1" dirty="0" smtClean="0"/>
              <a:t>Митякинского </a:t>
            </a:r>
            <a:r>
              <a:rPr lang="ru-RU" b="1" dirty="0"/>
              <a:t>сельского поселения в </a:t>
            </a:r>
            <a:r>
              <a:rPr lang="ru-RU" b="1" dirty="0" smtClean="0"/>
              <a:t>2017 </a:t>
            </a:r>
            <a:r>
              <a:rPr lang="ru-RU" b="1" dirty="0"/>
              <a:t>году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2099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6FCF9-E9A7-428D-B772-6C41E1FB488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2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4028799"/>
              </p:ext>
            </p:extLst>
          </p:nvPr>
        </p:nvGraphicFramePr>
        <p:xfrm>
          <a:off x="442913" y="1971675"/>
          <a:ext cx="8689975" cy="5789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627783" y="4963898"/>
            <a:ext cx="817563" cy="142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21190">
            <a:off x="2794530" y="4439299"/>
            <a:ext cx="1011237" cy="377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33,9%</a:t>
            </a:r>
            <a:endParaRPr lang="ru-RU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135188"/>
            <a:ext cx="11525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/>
              <a:t>тыс.руб</a:t>
            </a:r>
            <a:r>
              <a:rPr lang="ru-RU" sz="1400" b="1" i="1" dirty="0"/>
              <a:t>.</a:t>
            </a:r>
          </a:p>
        </p:txBody>
      </p:sp>
      <p:sp>
        <p:nvSpPr>
          <p:cNvPr id="132110" name="AutoShape 14"/>
          <p:cNvSpPr>
            <a:spLocks noChangeArrowheads="1"/>
          </p:cNvSpPr>
          <p:nvPr/>
        </p:nvSpPr>
        <p:spPr bwMode="auto">
          <a:xfrm>
            <a:off x="755650" y="836613"/>
            <a:ext cx="7777163" cy="936625"/>
          </a:xfrm>
          <a:prstGeom prst="wedgeRoundRectCallout">
            <a:avLst>
              <a:gd name="adj1" fmla="val 9991"/>
              <a:gd name="adj2" fmla="val 3576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i="1" dirty="0"/>
              <a:t>Объем бюджетных ассигнований на реализацию муниципальных</a:t>
            </a:r>
          </a:p>
          <a:p>
            <a:pPr algn="ctr"/>
            <a:r>
              <a:rPr lang="ru-RU" b="1" i="1" dirty="0"/>
              <a:t>программ в </a:t>
            </a:r>
            <a:r>
              <a:rPr lang="ru-RU" b="1" i="1" dirty="0" smtClean="0"/>
              <a:t>2016-2019 </a:t>
            </a:r>
            <a:r>
              <a:rPr lang="ru-RU" b="1" i="1" dirty="0"/>
              <a:t>годах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Динамика расходов бюджета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Митякинского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сельского поселения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Тарасовского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района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 культуру</a:t>
            </a:r>
            <a:endParaRPr lang="ru-RU" sz="2400" dirty="0" smtClean="0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56186950"/>
              </p:ext>
            </p:extLst>
          </p:nvPr>
        </p:nvGraphicFramePr>
        <p:xfrm>
          <a:off x="457200" y="2249488"/>
          <a:ext cx="4038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4148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D0C10-195B-4407-BF6E-06925FB89B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 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34155" name="Picture 11" descr="F:\Культура\МДК 2011-2013г\Отчет концерт Май2011г\Веш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536504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  <p:pic>
        <p:nvPicPr>
          <p:cNvPr id="135170" name="Picture 2" descr="C:\Documents and Settings\user\Документы\отправление почты\2014\май\фото слайд\Изображение 0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42925"/>
            <a:ext cx="9144000" cy="6315075"/>
          </a:xfrm>
        </p:spPr>
      </p:pic>
      <p:sp>
        <p:nvSpPr>
          <p:cNvPr id="6" name="Прямоугольник 5"/>
          <p:cNvSpPr/>
          <p:nvPr/>
        </p:nvSpPr>
        <p:spPr>
          <a:xfrm>
            <a:off x="5357813" y="0"/>
            <a:ext cx="3500437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1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сельского поселения</a:t>
            </a:r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74" y="431138"/>
            <a:ext cx="9144000" cy="639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Круглая лента лицом вверх 2"/>
          <p:cNvSpPr/>
          <p:nvPr/>
        </p:nvSpPr>
        <p:spPr>
          <a:xfrm>
            <a:off x="184150" y="792956"/>
            <a:ext cx="8750300" cy="2867025"/>
          </a:xfrm>
          <a:prstGeom prst="ellipseRibbon2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i="1" dirty="0">
                <a:solidFill>
                  <a:srgbClr val="6600FF"/>
                </a:solidFill>
                <a:latin typeface="Decorlz"/>
              </a:rPr>
              <a:t>Бюджет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Митякинского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сельского поселения на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2017-2019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годы создает дополнительные условия для выполнения поставленных Президентом России, Губернатором области, Главой сельского поселения стратегических задач в секторах муниципальной ответственности</a:t>
            </a:r>
            <a:r>
              <a:rPr lang="ru-RU" sz="1200" dirty="0">
                <a:solidFill>
                  <a:srgbClr val="6600FF"/>
                </a:solidFill>
                <a:latin typeface="Decorlz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28" name="Picture 20" descr="rostovska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924425"/>
            <a:ext cx="1905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565400"/>
            <a:ext cx="2162175" cy="4292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</a:t>
            </a: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708275"/>
            <a:ext cx="20177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</a:t>
            </a:r>
            <a:r>
              <a:rPr lang="ru-RU" sz="1600" b="1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2017-2019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</a:rPr>
              <a:t>(Постановление Администрации  </a:t>
            </a:r>
            <a:r>
              <a:rPr lang="ru-RU" sz="1600" dirty="0" smtClean="0">
                <a:solidFill>
                  <a:srgbClr val="FFFFFF"/>
                </a:solidFill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</a:rPr>
              <a:t>сельского поселения </a:t>
            </a:r>
            <a:r>
              <a:rPr lang="ru-RU" sz="1600" dirty="0" smtClean="0">
                <a:solidFill>
                  <a:srgbClr val="FFFFFF"/>
                </a:solidFill>
              </a:rPr>
              <a:t>04.10.2016 №124)</a:t>
            </a:r>
            <a:endParaRPr lang="ru-RU" sz="1600" dirty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250825" y="766763"/>
            <a:ext cx="2678113" cy="181588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Бюджетный прогноз Митякинского сельского поселения на долгосрочный период до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2028 года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(Постановление Администрации  Митякинского сельского поселения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27.12.2016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№124)</a:t>
            </a: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613150"/>
            <a:ext cx="23034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Тарасовского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района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и 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2018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4" y="549275"/>
            <a:ext cx="2952749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399" y="766763"/>
            <a:ext cx="3082925" cy="229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2017-2019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(Постановление Администрации 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поселения от 28.10.2016 №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132)</a:t>
            </a:r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119825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692150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БЮДЖЕТ НА </a:t>
            </a:r>
            <a:r>
              <a:rPr lang="ru-RU" b="1" dirty="0" smtClean="0"/>
              <a:t>2017 </a:t>
            </a:r>
            <a:r>
              <a:rPr lang="ru-RU" b="1" dirty="0"/>
              <a:t>ГОД И </a:t>
            </a:r>
            <a:r>
              <a:rPr lang="ru-RU" b="1" dirty="0" smtClean="0"/>
              <a:t>НА ПЛАНОВЫЙ </a:t>
            </a:r>
            <a:r>
              <a:rPr lang="ru-RU" b="1" dirty="0"/>
              <a:t>ПЕРИОД </a:t>
            </a:r>
            <a:r>
              <a:rPr lang="ru-RU" b="1" dirty="0" smtClean="0"/>
              <a:t>2018 </a:t>
            </a:r>
            <a:r>
              <a:rPr lang="ru-RU" b="1" dirty="0"/>
              <a:t>И </a:t>
            </a:r>
            <a:r>
              <a:rPr lang="ru-RU" b="1" dirty="0" smtClean="0"/>
              <a:t>2019 </a:t>
            </a:r>
            <a:r>
              <a:rPr lang="ru-RU" b="1" dirty="0"/>
              <a:t>ГОДОВ </a:t>
            </a:r>
          </a:p>
          <a:p>
            <a:pPr algn="ctr"/>
            <a:r>
              <a:rPr lang="ru-RU" b="1" dirty="0"/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 dirty="0"/>
                <a:t>эффективности бюджетных </a:t>
              </a:r>
              <a:r>
                <a:rPr lang="ru-RU" sz="1400" b="1" dirty="0" err="1" smtClean="0"/>
                <a:t>расходов,проведения</a:t>
              </a:r>
              <a:r>
                <a:rPr lang="ru-RU" sz="1400" b="1" dirty="0" smtClean="0"/>
                <a:t> </a:t>
              </a:r>
              <a:r>
                <a:rPr lang="ru-RU" sz="1400" b="1" dirty="0"/>
                <a:t>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Митякинского </a:t>
              </a:r>
              <a:r>
                <a:rPr lang="ru-RU" sz="1400" b="1" dirty="0"/>
                <a:t>сельского поселения</a:t>
              </a:r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сельского поселения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Тарасовского района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2017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плановый период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28245605"/>
              </p:ext>
            </p:extLst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7 044,7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6 020,5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5 983,7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2 406,2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2 424,6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2442,5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4 638,5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3 595,9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3 541,2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7 044,7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6 020,5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5 983,7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38569942"/>
              </p:ext>
            </p:extLst>
          </p:nvPr>
        </p:nvGraphicFramePr>
        <p:xfrm>
          <a:off x="4762" y="2206625"/>
          <a:ext cx="910907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7 044,7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11 034,0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6 020,5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5 983,7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Митякинского </a:t>
            </a:r>
            <a:r>
              <a:rPr lang="ru-RU" sz="2000" b="1" dirty="0">
                <a:solidFill>
                  <a:schemeClr val="bg1"/>
                </a:solidFill>
              </a:rPr>
              <a:t>сельского поселения </a:t>
            </a:r>
            <a:r>
              <a:rPr lang="ru-RU" sz="2000" b="1" dirty="0" smtClean="0">
                <a:solidFill>
                  <a:schemeClr val="bg1"/>
                </a:solidFill>
              </a:rPr>
              <a:t>Тарасовского </a:t>
            </a:r>
            <a:r>
              <a:rPr lang="ru-RU" sz="2000" b="1" dirty="0">
                <a:solidFill>
                  <a:schemeClr val="bg1"/>
                </a:solidFill>
              </a:rPr>
              <a:t>района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45F1D-ADAB-4158-871A-783FFD50A67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688999621"/>
              </p:ext>
            </p:extLst>
          </p:nvPr>
        </p:nvGraphicFramePr>
        <p:xfrm>
          <a:off x="590550" y="1247775"/>
          <a:ext cx="8051800" cy="527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0"/>
            <a:ext cx="259238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EEECE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24936" name="Picture 8" descr="97e02b0b058d46c7fd4f51472672b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1692275" cy="127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</a:t>
            </a: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сельского поселения </a:t>
            </a: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Тарасовского </a:t>
            </a: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района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graphicFrame>
        <p:nvGraphicFramePr>
          <p:cNvPr id="3" name="Object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4427697"/>
              </p:ext>
            </p:extLst>
          </p:nvPr>
        </p:nvGraphicFramePr>
        <p:xfrm>
          <a:off x="230312" y="2278856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950" y="476250"/>
            <a:ext cx="9036050" cy="10810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сельского поселения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Тарасовского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района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2016-2019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5813128"/>
              </p:ext>
            </p:extLst>
          </p:nvPr>
        </p:nvGraphicFramePr>
        <p:xfrm>
          <a:off x="233363" y="1196752"/>
          <a:ext cx="8875141" cy="565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29213"/>
            <a:ext cx="2879725" cy="1728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по разделам 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2016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05838"/>
              </p:ext>
            </p:extLst>
          </p:nvPr>
        </p:nvGraphicFramePr>
        <p:xfrm>
          <a:off x="1331913" y="1628775"/>
          <a:ext cx="6696075" cy="3317876"/>
        </p:xfrm>
        <a:graphic>
          <a:graphicData uri="http://schemas.openxmlformats.org/drawingml/2006/table">
            <a:tbl>
              <a:tblPr/>
              <a:tblGrid>
                <a:gridCol w="2857500"/>
                <a:gridCol w="11001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Митякинского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сельского поселения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5 654,3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5 515,7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4 723,2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4 686,4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2 816,1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2 166,9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1 331,2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«Иные межбюджетные трансферты»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10 828,8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7 044,7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6 020,5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5 983,7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8095" name="Picture 95" descr="Скачать перо и чернильница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476375" cy="1263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697</Words>
  <Application>Microsoft Office PowerPoint</Application>
  <PresentationFormat>Экран (4:3)</PresentationFormat>
  <Paragraphs>235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1_Городская</vt:lpstr>
      <vt:lpstr>4_Городская</vt:lpstr>
      <vt:lpstr>5_Городская</vt:lpstr>
      <vt:lpstr>9_Городская</vt:lpstr>
      <vt:lpstr>13_Городская</vt:lpstr>
      <vt:lpstr>Трек</vt:lpstr>
      <vt:lpstr>Презентация PowerPoint</vt:lpstr>
      <vt:lpstr>Презентация PowerPoint</vt:lpstr>
      <vt:lpstr>Презентация PowerPoint</vt:lpstr>
      <vt:lpstr>Основные параметры решения  «О бюджете Митякинского сельского поселения Тарасовского района на 2017 год  и плановый период 2018 и 2019 годов»</vt:lpstr>
      <vt:lpstr>Презентация PowerPoint</vt:lpstr>
      <vt:lpstr>Презентация PowerPoint</vt:lpstr>
      <vt:lpstr>Безвозмездные поступления в бюджет Митякинского сельского поселения Тарасовского района</vt:lpstr>
      <vt:lpstr>Динамика расходов бюджета Митякинского сельского поселения Тарасовского района  в 2016-2019 годах</vt:lpstr>
      <vt:lpstr>                  Расходы бюджета Митякинского сельского поселения                             по разделам в 2016 – 2019 годах, тыс.рублей</vt:lpstr>
      <vt:lpstr>                  Расходы бюджета Митякинского сельского поселения                   в рамках программ в 2017 – 2019 годах, тыс.рублей</vt:lpstr>
      <vt:lpstr>Реализация указов Президента Российской Федерации</vt:lpstr>
      <vt:lpstr>Презентация PowerPoint</vt:lpstr>
      <vt:lpstr>Презентация PowerPoint</vt:lpstr>
      <vt:lpstr>Динамика расходов бюджета  Митякинского сельского поселения Тарасовского района  на культуру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W7</cp:lastModifiedBy>
  <cp:revision>291</cp:revision>
  <cp:lastPrinted>2013-11-15T06:31:56Z</cp:lastPrinted>
  <dcterms:created xsi:type="dcterms:W3CDTF">2013-05-13T09:45:35Z</dcterms:created>
  <dcterms:modified xsi:type="dcterms:W3CDTF">2017-01-13T11:10:51Z</dcterms:modified>
</cp:coreProperties>
</file>